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7" r:id="rId6"/>
    <p:sldId id="258" r:id="rId7"/>
    <p:sldId id="257" r:id="rId8"/>
    <p:sldId id="259" r:id="rId9"/>
    <p:sldId id="269" r:id="rId10"/>
    <p:sldId id="270" r:id="rId11"/>
    <p:sldId id="273" r:id="rId12"/>
    <p:sldId id="271" r:id="rId13"/>
    <p:sldId id="272" r:id="rId14"/>
    <p:sldId id="280" r:id="rId15"/>
    <p:sldId id="281" r:id="rId16"/>
    <p:sldId id="274" r:id="rId17"/>
    <p:sldId id="276" r:id="rId18"/>
    <p:sldId id="275" r:id="rId19"/>
    <p:sldId id="266" r:id="rId20"/>
    <p:sldId id="267" r:id="rId21"/>
    <p:sldId id="27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8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93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1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68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6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78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1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5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83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6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CA99-13F0-4A3D-BFF1-B6BD0F9BA064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2E56-2B95-4FFF-BDA0-FD3369CF5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5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1642" y="674031"/>
            <a:ext cx="3096214" cy="8394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RESPONSABILIDADES </a:t>
            </a:r>
            <a:r>
              <a:rPr lang="pt-BR" sz="2000" b="1" u="sng" dirty="0" smtClean="0">
                <a:solidFill>
                  <a:schemeClr val="tx1"/>
                </a:solidFill>
              </a:rPr>
              <a:t>OSC </a:t>
            </a:r>
            <a:r>
              <a:rPr lang="pt-BR" sz="2000" u="sng" dirty="0">
                <a:solidFill>
                  <a:schemeClr val="tx1"/>
                </a:solidFill>
              </a:rPr>
              <a:t/>
            </a:r>
            <a:br>
              <a:rPr lang="pt-BR" sz="2000" u="sng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(incisos I e II, § 1º do art.35 do Decreto)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8069" y="1657778"/>
            <a:ext cx="113827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OSC. TEM RESPONSABILIDADE EXCLUSIVA PELO GERENCIAMENTO ADM; E FINANCEIRO DOS RECURSOS RECEBIDOS,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PAGAMENTO DOS ENCARGOS TRABALHISTAS, PREVIDENCIÁRIOS, FISCAIS E COMERCIAIS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RELACIONADOS À EXECUÇÃO DO OBJETO PREVISTO NO TERMO DE FOMENTO.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INADIMPLÊNCIA DA OSC. EM RELAÇÃO AO PAGAMENTO DOS REFERIDOS ENCARGOS, AOS ÔNUS INCIDENTES SOBRE O OBJETO E AOS DANOS DECORRENTES DE RESTRIÇÕES/EXECUÇÃO, NÃO IMPLICA A RESPONSABILIDADE SOLIDÁRIA OU SUBSIDIÁRIA DA ADM;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ÚBLICA - MS.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60220" y="1052403"/>
            <a:ext cx="2335924" cy="778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</a:rPr>
              <a:t>FORMA DE PAGAMENTO </a:t>
            </a:r>
            <a:br>
              <a:rPr lang="pt-BR" sz="1800" b="1" u="sng" dirty="0" smtClean="0">
                <a:solidFill>
                  <a:schemeClr val="tx1"/>
                </a:solidFill>
              </a:rPr>
            </a:br>
            <a:r>
              <a:rPr lang="pt-BR" sz="1800" b="1" u="sng" dirty="0" smtClean="0">
                <a:solidFill>
                  <a:schemeClr val="tx1"/>
                </a:solidFill>
              </a:rPr>
              <a:t>DAS DESPESAS</a:t>
            </a:r>
            <a:br>
              <a:rPr lang="pt-BR" sz="1800" b="1" u="sng" dirty="0" smtClean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  (ART. 37 DO DECRETO)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78875" y="2526947"/>
            <a:ext cx="891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OSC DEVERÁ REALIZAR O PAGAMENTO AOS SEUS FORNECEDORES MEDIANTE CRÉDITO,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POR TRANSFERÊNCIA ELETRÔNICA, OU DEPÓSITO IDENTIFICADO/COMPROVANTES, NA CONTA BANCÁRIA DE TITULARES DOS FORNECEDORES DE BENS OU DE SERVIÇOS.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618484" y="999851"/>
            <a:ext cx="3048000" cy="6818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VALOR DAS </a:t>
            </a:r>
            <a:r>
              <a:rPr lang="pt-BR" sz="2000" b="1" u="sng" dirty="0" smtClean="0">
                <a:solidFill>
                  <a:schemeClr val="tx1"/>
                </a:solidFill>
              </a:rPr>
              <a:t>DESPESAS</a:t>
            </a: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(Art. 35, Inciso II, § 3°do Dec.)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9919" y="1948319"/>
            <a:ext cx="1042626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OSC. DEVERÁ VERIFICAR A COMPATIBILIDADE ENTRE O VALOR PREVISTO PARA REALIZAÇÃO DA DESPESA, APROVADO NO PLANO DE TRABALHO, E O EFETIVO VALOR DA COMPRA E DA CONTRATAÇÃO ( UNIDADES  E  QUANTIDADES 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O VALOR EFETIVO DA COMPRA/CONTRATAÇÃO FOR SUPERIOR AO PREVISTO NO PLANO DE TRABALHO, A OSC. DEVERÁ ASSEGURAR A COMPATIBILIDADE DO VALOR EFETIVO COM OS NOVOS PREÇOS PRATICADOS NO MERCADO - (RECURSO PRÓRPIO).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3586" y="789645"/>
            <a:ext cx="3129835" cy="6502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</a:rPr>
              <a:t>CONSTAR NOS COMPROVANTES </a:t>
            </a:r>
            <a:r>
              <a:rPr lang="pt-BR" sz="1800" b="1" u="sng" dirty="0">
                <a:solidFill>
                  <a:schemeClr val="tx1"/>
                </a:solidFill>
              </a:rPr>
              <a:t>DAS </a:t>
            </a:r>
            <a:r>
              <a:rPr lang="pt-BR" sz="1800" b="1" u="sng" dirty="0" smtClean="0">
                <a:solidFill>
                  <a:schemeClr val="tx1"/>
                </a:solidFill>
              </a:rPr>
              <a:t>DESPESAS</a:t>
            </a:r>
            <a:r>
              <a:rPr lang="pt-BR" sz="1800" b="1" dirty="0" smtClean="0">
                <a:solidFill>
                  <a:schemeClr val="tx1"/>
                </a:solidFill>
              </a:rPr>
              <a:t/>
            </a:r>
            <a:br>
              <a:rPr lang="pt-BR" sz="1800" b="1" dirty="0" smtClean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(Art. 36, Inciso I a IV do Dec.) 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3681" y="1513489"/>
            <a:ext cx="110043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DATA, NOME, ENDEREÇO, INSCRIÇÃO E CNPJ DA - OSC , OU CPF - FORNECEDOR OU DO PRESTADOR DE SERVIÇO;</a:t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(TERMO) DA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PARCERIA ; OBJETO DO TERMO DE FOMENTO </a:t>
            </a: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“ATESTADO” DE RECEBIMENTO DO MATERIAL OU DO SERVIÇO, APOSTO NO </a:t>
            </a:r>
            <a:r>
              <a:rPr lang="pt-B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VERSO DOS COMPROVANTES FISCAIS OU DOS RECIBOS, EMITIDO POR QUEM TENHA ESSA ATRIBUIÇÃO NO ÂMBITO DA OSC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- RG / CPF E NOME POR EXTENSO;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DOCUMENTOS RELATIVOS À EXECUÇÃO DAS PARCERIAS DEVERÃO SER MANTIDOS SOB A GUARDA DA OSC. PELO PRAZO DE 10(DEZ) ANOS, CONTADOS DO DIA ÚTIL SUBSEQUENTE AO DA APRESENTAÇÃO DA PRESTAÇÃO DE CONTAS. 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2" t="26521" r="24185" b="18209"/>
          <a:stretch/>
        </p:blipFill>
        <p:spPr>
          <a:xfrm>
            <a:off x="4046484" y="1114097"/>
            <a:ext cx="7378261" cy="39413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40524" y="2797121"/>
            <a:ext cx="2469931" cy="5451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</a:rPr>
              <a:t>EXEMPLO DE ATESTO </a:t>
            </a:r>
            <a:r>
              <a:rPr lang="pt-BR" sz="1800" b="1" dirty="0" smtClean="0">
                <a:solidFill>
                  <a:schemeClr val="tx1"/>
                </a:solidFill>
              </a:rPr>
              <a:t> 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1" t="26884" r="38149" b="15871"/>
          <a:stretch/>
        </p:blipFill>
        <p:spPr>
          <a:xfrm>
            <a:off x="3689130" y="1178445"/>
            <a:ext cx="7375419" cy="3971624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83780" y="2797121"/>
            <a:ext cx="3226676" cy="1028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</a:rPr>
              <a:t>EXEMPLO DE PREENCHIMENTO NA NOTA FISCAL </a:t>
            </a:r>
            <a:r>
              <a:rPr lang="pt-BR" sz="1800" b="1" dirty="0" smtClean="0">
                <a:solidFill>
                  <a:schemeClr val="tx1"/>
                </a:solidFill>
              </a:rPr>
              <a:t> 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55480" y="779590"/>
            <a:ext cx="3368961" cy="692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2700" b="1" u="sng" dirty="0">
                <a:solidFill>
                  <a:schemeClr val="tx1"/>
                </a:solidFill>
              </a:rPr>
              <a:t>Exceção</a:t>
            </a:r>
            <a:r>
              <a:rPr lang="pt-BR" sz="2700" b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(art. 37 </a:t>
            </a:r>
            <a:r>
              <a:rPr lang="pt-BR" sz="2000" b="1" dirty="0" smtClean="0">
                <a:solidFill>
                  <a:schemeClr val="tx1"/>
                </a:solidFill>
              </a:rPr>
              <a:t>§ </a:t>
            </a:r>
            <a:r>
              <a:rPr lang="pt-BR" sz="2000" b="1" dirty="0">
                <a:solidFill>
                  <a:schemeClr val="tx1"/>
                </a:solidFill>
              </a:rPr>
              <a:t>1º, 2º e 3º do Decreto)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6028" y="1860787"/>
            <a:ext cx="1148780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PODERÁ SER REALIZADO O PAGAMENTO EM ESPÉCIE, APÓS SAQUE À CONTA BANCÁRIA ESPECÍFICA DA PARCERIA, NA IMPOSSIBILIDADE DE PAGAMENTO MEDIANTE CRÉDITO BANCÁRIO, DESDE QUE DEVIDAMENTE JUSTIFICADA PELA OSC. NO PLANO DE TRABALHO.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POSSIBILIDADE DEVERÁ ESTAR RELACIONADA COM O OBJETO, COM A REGIÃO ONDE SE DESENVOLVERÃO AS AÇÕES OU A NATUREZA DOS SERVIÇOS A SEREM PRESTADOS NA EXECUÇÃO DA PARCERIA DE ATÉ </a:t>
            </a:r>
            <a:r>
              <a:rPr lang="pt-BR" sz="1400" u="sng" dirty="0" smtClean="0">
                <a:latin typeface="Arial Rounded MT Bold" panose="020F0704030504030204" pitchFamily="34" charset="0"/>
              </a:rPr>
              <a:t>50 (CINQUENTA) UFERMS</a:t>
            </a:r>
            <a:r>
              <a:rPr lang="pt-BR" sz="14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OSC. SOMENTE PODERÁ PAGAR AS DESPESAS EM DATA POSTERIOR AO TÉRMINO DA PARCERIA, QUANDO O FATO GERADOR TIVER OCORRIDO DURANTE SUA VIGÊNCIA (ART. 39 DO DECRETO).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2575036"/>
            <a:ext cx="11288110" cy="24278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ÓRGÃO OU A ENTIDADE DA ADMINISTRAÇÃO PÚBLICA DO ESTADO DE MATO GROSSO DO SUL PODERÁ AUTORIZAR OU PROPOR A ALTERAÇÃO DO TERMO DE FOMENTO OU DE COLABORAÇÃO OU DO PLANO DE TRABALHO, APÓS, RESPECTIVAMENTE, SOLICITAÇÃO FUNDAMENTADA DA ORGANIZAÇÃO DA SOCIEDADE CIVIL OU SUA ANUÊNCIA, </a:t>
            </a:r>
            <a:r>
              <a:rPr lang="pt-B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DESDE QUE NÃO HAJA ALTERAÇÃO DE SEU OBJETO.</a:t>
            </a: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080937" y="1072054"/>
            <a:ext cx="2396359" cy="809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</a:rPr>
              <a:t>ALTERAÇÕES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(Art</a:t>
            </a:r>
            <a:r>
              <a:rPr lang="pt-BR" sz="2000" b="1" dirty="0">
                <a:solidFill>
                  <a:schemeClr val="tx1"/>
                </a:solidFill>
              </a:rPr>
              <a:t>. </a:t>
            </a:r>
            <a:r>
              <a:rPr lang="pt-BR" sz="2000" b="1" dirty="0" smtClean="0">
                <a:solidFill>
                  <a:schemeClr val="tx1"/>
                </a:solidFill>
              </a:rPr>
              <a:t>42 do Decreto</a:t>
            </a:r>
            <a:r>
              <a:rPr lang="pt-BR" sz="20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4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3283" y="2498287"/>
            <a:ext cx="9879724" cy="41232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OSC; DIVULGARÃO NOS SEUS SÍTIOS ELETRÔNICOS OFICIAIS E EM LOCAIS VISÍVEIS DE SUAS SEDES SOCIAIS E DOS ESTABELECIMENTOS EM QUE EXERÇAM SUAS AÇÕES, DESDE A CELEBRAÇÃO DAS PARCERIAS ATÉ CENTO E OITENTA (180) DIAS APÓS A APRESENTAÇÃO DA PRESTAÇÃO DE CONTAS FINAL.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618483" y="1103585"/>
            <a:ext cx="2693276" cy="7462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</a:rPr>
              <a:t>DIVULGAÇÃO</a:t>
            </a:r>
            <a:r>
              <a:rPr lang="pt-BR" sz="1800" b="1" dirty="0">
                <a:solidFill>
                  <a:schemeClr val="tx1"/>
                </a:solidFill>
              </a:rPr>
              <a:t/>
            </a:r>
            <a:br>
              <a:rPr lang="pt-BR" sz="1800" b="1" dirty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(Art</a:t>
            </a:r>
            <a:r>
              <a:rPr lang="pt-BR" sz="1800" b="1" dirty="0">
                <a:solidFill>
                  <a:schemeClr val="tx1"/>
                </a:solidFill>
              </a:rPr>
              <a:t>. </a:t>
            </a:r>
            <a:r>
              <a:rPr lang="pt-BR" sz="1800" b="1" dirty="0" smtClean="0">
                <a:solidFill>
                  <a:schemeClr val="tx1"/>
                </a:solidFill>
              </a:rPr>
              <a:t>81 e 82 do </a:t>
            </a:r>
            <a:r>
              <a:rPr lang="pt-BR" sz="1800" b="1" dirty="0">
                <a:solidFill>
                  <a:schemeClr val="tx1"/>
                </a:solidFill>
              </a:rPr>
              <a:t>Decreto)</a:t>
            </a:r>
          </a:p>
        </p:txBody>
      </p:sp>
    </p:spTree>
    <p:extLst>
      <p:ext uri="{BB962C8B-B14F-4D97-AF65-F5344CB8AC3E}">
        <p14:creationId xmlns:p14="http://schemas.microsoft.com/office/powerpoint/2010/main" val="33194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54814" y="737094"/>
            <a:ext cx="2472558" cy="778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RELATÓRIO DE </a:t>
            </a:r>
            <a:r>
              <a:rPr lang="pt-BR" sz="1800" b="1" u="sng" dirty="0" smtClean="0">
                <a:solidFill>
                  <a:schemeClr val="tx1"/>
                </a:solidFill>
              </a:rPr>
              <a:t>EXECUÇÃO DO </a:t>
            </a:r>
            <a:r>
              <a:rPr lang="pt-BR" sz="1800" b="1" u="sng" dirty="0">
                <a:solidFill>
                  <a:schemeClr val="tx1"/>
                </a:solidFill>
              </a:rPr>
              <a:t>OBJETO </a:t>
            </a:r>
            <a:r>
              <a:rPr lang="pt-BR" sz="2400" b="1" u="sng" dirty="0" smtClean="0">
                <a:solidFill>
                  <a:schemeClr val="tx1"/>
                </a:solidFill>
              </a:rPr>
              <a:t/>
            </a:r>
            <a:br>
              <a:rPr lang="pt-BR" sz="2400" b="1" u="sng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>(</a:t>
            </a:r>
            <a:r>
              <a:rPr lang="pt-BR" sz="2200" b="1" dirty="0">
                <a:solidFill>
                  <a:schemeClr val="tx1"/>
                </a:solidFill>
              </a:rPr>
              <a:t>ART.58)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5535" y="1659207"/>
            <a:ext cx="11382703" cy="405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DEMONSTRAÇÃO DO ALCANCE DAS METAS, REFERENTES AO PERÍODO DE SUA EXECUÇÃO “PRESTAÇÃO DE CONTAS”;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DESCRIÇÃO DAS AÇÕES DESENVOLVIDAS PARA O CUMPRIMENTO DO OBJETO;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 DE COMPROVAÇÃO DO CUMPRIMENTO DO OBJETO (LISTA DE PRESENÇA, FOTOS, VÍDEOS, ETC.);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 DE COMPROVAÇÃO DO CUMPRIMENTO DA CONTRAPARTIDA, QUANDO HOUVER.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PARA AVALIAÇÃO DOS IMPACTOS ECONÔMICOS OU SOCIAIS DAS AÇÕES, DO GRAU DE SATISFAÇÃO DO PÚBLICO ALVO E DA POSSIBILIDADE DE SUSTENTABILIDADE DAS AÇÕES APÓS A CONCLUSÃO DO OBJETO (CASO PREVISTO NO PLANO DE TRABALHO).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92662" y="1210060"/>
            <a:ext cx="3187261" cy="629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pt-BR" sz="2400" b="1" u="sng" dirty="0">
                <a:solidFill>
                  <a:schemeClr val="tx1"/>
                </a:solidFill>
              </a:rPr>
              <a:t>PRESTAÇÃO DE CONTAS</a:t>
            </a:r>
            <a:endParaRPr lang="pt-BR" sz="2800" u="sng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08387" y="2216941"/>
            <a:ext cx="9585434" cy="23655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TRATA-SE DE FASE DESTINADA À VERIFICAÇÃO DO ATENDIMENTO DAS METAS ESTABELECIDAS PARA CUMPRIMENTO DO OBJETO PACTUADO NA PARCERIA. </a:t>
            </a:r>
          </a:p>
          <a:p>
            <a:pPr algn="just">
              <a:lnSpc>
                <a:spcPct val="150000"/>
              </a:lnSpc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PRESTAÇÃO DE CONTAS DEVE SER FORMALIZADA POR MEIO DA APRESENTAÇÃO DOS ANEXOS APROVADOS PELA RESOLUÇÃO SEFAZ Nº 2.733/2016, NOS TERMOS DA LEGISLAÇÃO.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628993" y="762597"/>
            <a:ext cx="2714295" cy="922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RELATÓRIO </a:t>
            </a:r>
            <a:r>
              <a:rPr lang="pt-BR" sz="2000" b="1" u="sng" dirty="0" smtClean="0">
                <a:solidFill>
                  <a:schemeClr val="tx1"/>
                </a:solidFill>
              </a:rPr>
              <a:t>DE</a:t>
            </a:r>
            <a:br>
              <a:rPr lang="pt-BR" sz="2000" b="1" u="sng" dirty="0" smtClean="0">
                <a:solidFill>
                  <a:schemeClr val="tx1"/>
                </a:solidFill>
              </a:rPr>
            </a:br>
            <a:r>
              <a:rPr lang="pt-BR" sz="2000" b="1" u="sng" dirty="0" smtClean="0">
                <a:solidFill>
                  <a:schemeClr val="tx1"/>
                </a:solidFill>
              </a:rPr>
              <a:t> </a:t>
            </a:r>
            <a:r>
              <a:rPr lang="pt-BR" sz="2000" b="1" u="sng" dirty="0">
                <a:solidFill>
                  <a:schemeClr val="tx1"/>
                </a:solidFill>
              </a:rPr>
              <a:t>EXECUÇÃO FINANCEIRA </a:t>
            </a: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(</a:t>
            </a:r>
            <a:r>
              <a:rPr lang="pt-BR" sz="2000" b="1" dirty="0">
                <a:solidFill>
                  <a:schemeClr val="tx1"/>
                </a:solidFill>
              </a:rPr>
              <a:t>ART.59</a:t>
            </a:r>
            <a:r>
              <a:rPr lang="pt-BR" sz="2000" i="1" dirty="0" smtClean="0">
                <a:solidFill>
                  <a:schemeClr val="tx1"/>
                </a:solidFill>
              </a:rPr>
              <a:t>).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24303" y="1989511"/>
            <a:ext cx="92596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RELAÇÃO DAS RECEITAS E DESPESAS REALIZADAS;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COMPROVANTE DE DEVOLUÇÃO DO SALDO REMANESCENTE, QUANDO HOUVER;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EXTRATO DA CONTA BANCÁRIA ESPECÍFICA / APLICAÇÃO FINANCEIRA;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MEMÓRIA DE CÁLCULO DO RATEIO DAS DESPESAS, QUANDO FOR O CASO;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RELAÇÃO DOS BENS ADQUIRIDOS OU TRANSFORMADOS, QUANDO HOUVER;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NOTAS FISCAIS, COMPROVANTES FISCAIS E/OU RECIBOS;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552796"/>
            <a:ext cx="10515600" cy="906626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UNIDADE DE TOMADA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CONTAS - FUNDESPORTE / MS </a:t>
            </a:r>
            <a:b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0864" y="2459422"/>
            <a:ext cx="9335814" cy="2988115"/>
          </a:xfrm>
        </p:spPr>
        <p:txBody>
          <a:bodyPr/>
          <a:lstStyle/>
          <a:p>
            <a:pPr algn="ctr">
              <a:buNone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SALVADOR BORGES JR.</a:t>
            </a:r>
          </a:p>
          <a:p>
            <a:pPr algn="ctr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SUPERVISOR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DA UNIDADE TOMADA DE CONTAS</a:t>
            </a:r>
          </a:p>
          <a:p>
            <a:pPr algn="ctr">
              <a:buNone/>
            </a:pPr>
            <a:endParaRPr lang="pt-BR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NILCIONE ROSA</a:t>
            </a:r>
          </a:p>
          <a:p>
            <a:pPr marL="0" indent="0" algn="ctr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ANALISTA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UNIDADE TOMADA DE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CONTAS</a:t>
            </a:r>
          </a:p>
          <a:p>
            <a:pPr marL="0" indent="0" algn="ctr">
              <a:buNone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CONTATO - (067) 3323-7229.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5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497" y="1957752"/>
            <a:ext cx="11456276" cy="41067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PRESTAÇÃO DE CONTAS ANUAL (ART. 57, INC. I): DEVE SER APRESENTADA NAS PARCERIAS COM VIGÊNCIA SUPERIOR A “1 ANO” E FORMALIZADA POR MEIO DO RELATÓRIO PARCIAL DE EXECUÇÃO DO OBJETO E SEU RELATÓRIO DE EXECUÇÃO FINANCEIRA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PRESTAÇÃO DE CONTAS FINAL (ART. 57, INC. II): DEVE SER APRESENTADA AO TÉRMINO DE TODAS AS PARCERIAS E FORMALIZADA POR MEIO DOS RELATÓRIO DE EXECUÇÃO DO OBJETO E SEU RELATÓRIO DE EXECUÇÃO FINANCEIRA.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840717" y="1166648"/>
            <a:ext cx="3712779" cy="5918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4450" indent="-44450" algn="r"/>
            <a:r>
              <a:rPr lang="pt-BR" sz="2000" b="1" u="sng" dirty="0">
                <a:solidFill>
                  <a:schemeClr val="tx1"/>
                </a:solidFill>
              </a:rPr>
              <a:t>TIPOS DE </a:t>
            </a:r>
            <a:r>
              <a:rPr lang="pt-BR" sz="2000" b="1" u="sng" dirty="0" smtClean="0">
                <a:solidFill>
                  <a:schemeClr val="tx1"/>
                </a:solidFill>
              </a:rPr>
              <a:t>PRESTAÇÃO </a:t>
            </a:r>
            <a:r>
              <a:rPr lang="pt-BR" sz="2000" b="1" u="sng" dirty="0">
                <a:solidFill>
                  <a:schemeClr val="tx1"/>
                </a:solidFill>
              </a:rPr>
              <a:t>DE CONTAS</a:t>
            </a:r>
            <a:endParaRPr lang="pt-BR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82455" y="1083935"/>
            <a:ext cx="3478924" cy="5977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pt-BR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 DE APRESENTAÇÃO</a:t>
            </a:r>
            <a:endParaRPr lang="pt-BR" sz="1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6538" y="2244888"/>
            <a:ext cx="11477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PRESTAÇÃO DE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CONTAS ANUAL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(ART. 63): DEVERÁ SER APRESENTADA PELA OSC NO PRAZO DE 30 (TRINTA) DIAS, PERÍODO DE 12 MESES DE DURAÇÃO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PARCERIA “VIGÊNCIA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”, CONTADO DA PRIMEIRA LIBERAÇÃO DO RECURSO (§ 1º DO ART.63).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PRESTAÇÃO DE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CONTAS FINAL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(ART. 66): DEVERÁ SER APRESENTADA PELA OSC NO PRAZO DE 30 (TRINTA) DIAS, CONTADOS DO TÉRMINO DA EXECUÇÃO DA PARCEIRA “VIGÊNCIA”.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8579" y="2349007"/>
            <a:ext cx="1099382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CLÁUSULA DE VIGÊNCIA / INCISO VI  DO </a:t>
            </a:r>
            <a:r>
              <a:rPr lang="pt-B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DO ART. 42 DA LEI FEDERAL Nº 13.019/2014, ESTABELECERÁ O PRAZO CORRESPONDENTE AO TEMPO NECESSÁRIO PARA A EXECUÇÃO INTEGRAL DO OBJETO DA PARCERIA, PASSÍVEL DE PRORROGAÇÃO, DESDE QUE O PERÍODO TOTAL DA VIGÊNCIA NÃO EXCEDA </a:t>
            </a:r>
            <a:r>
              <a:rPr lang="pt-B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CINCO ANOS – ATRAVÉS DE JUSTIFICATIVA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81849" y="953704"/>
            <a:ext cx="2861441" cy="9171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</a:rPr>
              <a:t>GLÁUSULA DA VIGÊNCIA  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(Art</a:t>
            </a:r>
            <a:r>
              <a:rPr lang="pt-BR" sz="2000" b="1" dirty="0">
                <a:solidFill>
                  <a:schemeClr val="tx1"/>
                </a:solidFill>
              </a:rPr>
              <a:t>. </a:t>
            </a:r>
            <a:r>
              <a:rPr lang="pt-BR" sz="2000" b="1" dirty="0" smtClean="0">
                <a:solidFill>
                  <a:schemeClr val="tx1"/>
                </a:solidFill>
              </a:rPr>
              <a:t>21 do Dec.)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8180" y="2921875"/>
            <a:ext cx="9837683" cy="12192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LIBERAÇÃO OBEDECERÁ AO CRONOGRAMA DE DESEMBOLSO E GUARDARÁ CONSONÂNCIA COM AS METAS, FASES OU ETAPAS DE EXECUÇÃO DO OBJETO PREVISTAS NO TERMO DE FOMENTO.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99282" y="1237485"/>
            <a:ext cx="4151587" cy="9276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pt-BR" sz="1600" b="1" u="sng" dirty="0" smtClean="0">
                <a:solidFill>
                  <a:schemeClr val="tx1"/>
                </a:solidFill>
              </a:rPr>
              <a:t>LIBERAÇÃO DE RECURSOS</a:t>
            </a:r>
            <a:r>
              <a:rPr lang="pt-BR" sz="1600" b="1" dirty="0" smtClean="0">
                <a:solidFill>
                  <a:schemeClr val="tx1"/>
                </a:solidFill>
              </a:rPr>
              <a:t/>
            </a:r>
            <a:br>
              <a:rPr lang="pt-BR" sz="1600" b="1" dirty="0" smtClean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(Art. 48 da Lei e art. 32, caput do Decreto)</a:t>
            </a:r>
          </a:p>
        </p:txBody>
      </p:sp>
    </p:spTree>
    <p:extLst>
      <p:ext uri="{BB962C8B-B14F-4D97-AF65-F5344CB8AC3E}">
        <p14:creationId xmlns:p14="http://schemas.microsoft.com/office/powerpoint/2010/main" val="3363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0826" y="2182977"/>
            <a:ext cx="11004331" cy="40286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RECURSOS SERÃO DEPOSITADOS EM CONTA BANCÁRIA ESPECÍFICA, EM INSTITUIÇÃO FINANCEIRA PÚBLICA INDICADA PELO ÓRGÃO/ENTIDADE PARCEIRO.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PARCERIAS COM RECURSOS DEPOSITADOS EM C:/CORRENTE ESPECÍFICA QUE NÃO FOREM UTILIZADOS NA EXECUÇÃO DA VIGÊNCIA DO TERMO, DEVERÃO SER “DEVOLVIDAS AO ERARIO”. 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02870" y="1019504"/>
            <a:ext cx="3090041" cy="7357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4450" indent="-44450" algn="r"/>
            <a:r>
              <a:rPr lang="pt-BR" sz="2000" b="1" u="sng" dirty="0" smtClean="0">
                <a:solidFill>
                  <a:schemeClr val="tx1"/>
                </a:solidFill>
              </a:rPr>
              <a:t>DEPÓSITO DOS RECURSOS </a:t>
            </a: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(§ 1º do art. 32 do Decreto)</a:t>
            </a:r>
          </a:p>
        </p:txBody>
      </p:sp>
    </p:spTree>
    <p:extLst>
      <p:ext uri="{BB962C8B-B14F-4D97-AF65-F5344CB8AC3E}">
        <p14:creationId xmlns:p14="http://schemas.microsoft.com/office/powerpoint/2010/main" val="2825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876" y="2908190"/>
            <a:ext cx="11175124" cy="13169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RECURSOS SERÃO, AUTOMATICAMENTE, APLICADOS EM CADERNETA DE POUPANÇA, FUNDO DE APLICAÇÃO FINANCEIRA DURANTE O PERÍODO DA EXECUÇÃO DO TERMO DE FOMENTO, E APÓS AO TERMINO DEVERÁ SER DEVOLVIDO AO ERÁRIO. </a:t>
            </a:r>
          </a:p>
          <a:p>
            <a:pPr>
              <a:lnSpc>
                <a:spcPct val="150000"/>
              </a:lnSpc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92661" y="1153401"/>
            <a:ext cx="3103179" cy="10222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pt-BR" sz="2000" b="1" u="sng" dirty="0" smtClean="0">
                <a:solidFill>
                  <a:schemeClr val="tx1"/>
                </a:solidFill>
              </a:rPr>
              <a:t>APLICAÇÃO DOS RECURSOS </a:t>
            </a: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(§ 3º do art. 32 do Decreto)</a:t>
            </a:r>
          </a:p>
        </p:txBody>
      </p:sp>
    </p:spTree>
    <p:extLst>
      <p:ext uri="{BB962C8B-B14F-4D97-AF65-F5344CB8AC3E}">
        <p14:creationId xmlns:p14="http://schemas.microsoft.com/office/powerpoint/2010/main" val="26200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60221" y="779135"/>
            <a:ext cx="2638095" cy="6712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COMPRAS E CONTRATAÇÕES </a:t>
            </a:r>
            <a:r>
              <a:rPr lang="pt-BR" sz="1800" u="sng" dirty="0">
                <a:solidFill>
                  <a:schemeClr val="tx1"/>
                </a:solidFill>
              </a:rPr>
              <a:t/>
            </a:r>
            <a:br>
              <a:rPr lang="pt-BR" sz="1800" u="sng" dirty="0">
                <a:solidFill>
                  <a:schemeClr val="tx1"/>
                </a:solidFill>
              </a:rPr>
            </a:br>
            <a:r>
              <a:rPr lang="pt-BR" sz="1800" b="1" dirty="0">
                <a:solidFill>
                  <a:schemeClr val="tx1"/>
                </a:solidFill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</a:rPr>
              <a:t>(Art</a:t>
            </a:r>
            <a:r>
              <a:rPr lang="pt-BR" sz="1800" b="1" dirty="0">
                <a:solidFill>
                  <a:schemeClr val="tx1"/>
                </a:solidFill>
              </a:rPr>
              <a:t>. 35 do Decreto)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8068" y="1881350"/>
            <a:ext cx="11477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COTAÇÃO ENTRE, NO MÍNIMO, 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03 FORNECEDORES/ORÇAMENTOS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RAMO DO OBJETO A SER ADQUIRIDO OU CONTRATADO, MEDIANTE SOLICITAÇÃO DE ORÇAMENTO PELA OSC;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REGISTRADO FORMALMENTE EM DOCUMENTO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ESCRITO E CARIMBO COM CNPJ.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 A IMPOSSIBILIDADE DE REALIZAÇÃO DAS 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03 COTAÇÕES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EM VIRTUDE DA INVIABILIDADE DE COMPETIÇÃO OU DE LIMITAÇÃO DE MERCADO, O RESPONSÁVEL PELA OSC. PODERÁ AUTORIZAR A COMPRA EM NÚMERO MENOR DE COTAÇÃO, MEDIANTE JUSTIFICATIVA POR ESCRITA, ACOMPANHADA DE DOCUMENTOS QUE EVIDENCIEM TAL OCORRÊNCIA E MEDIANTE AUTORIZAÇÃO DO GESTOR DO SISTEMA.</a:t>
            </a:r>
          </a:p>
          <a:p>
            <a:pPr>
              <a:lnSpc>
                <a:spcPct val="150000"/>
              </a:lnSpc>
            </a:pPr>
            <a:endParaRPr lang="pt-BR" sz="2000" b="1" dirty="0"/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1374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Tema do Office</vt:lpstr>
      <vt:lpstr>Apresentação do PowerPoint</vt:lpstr>
      <vt:lpstr>PRESTAÇÃO DE CONTAS</vt:lpstr>
      <vt:lpstr>TIPOS DE PRESTAÇÃO DE CONTAS</vt:lpstr>
      <vt:lpstr>PRAZOS DE APRESENTAÇÃO</vt:lpstr>
      <vt:lpstr>GLÁUSULA DA VIGÊNCIA   (Art. 21 do Dec.)</vt:lpstr>
      <vt:lpstr>LIBERAÇÃO DE RECURSOS (Art. 48 da Lei e art. 32, caput do Decreto)</vt:lpstr>
      <vt:lpstr>DEPÓSITO DOS RECURSOS  (§ 1º do art. 32 do Decreto)</vt:lpstr>
      <vt:lpstr>APLICAÇÃO DOS RECURSOS  (§ 3º do art. 32 do Decreto)</vt:lpstr>
      <vt:lpstr>COMPRAS E CONTRATAÇÕES   (Art. 35 do Decreto)</vt:lpstr>
      <vt:lpstr>RESPONSABILIDADES OSC  (incisos I e II, § 1º do art.35 do Decreto)</vt:lpstr>
      <vt:lpstr>FORMA DE PAGAMENTO  DAS DESPESAS   (ART. 37 DO DECRETO)</vt:lpstr>
      <vt:lpstr>VALOR DAS DESPESAS (Art. 35, Inciso II, § 3°do Dec.)</vt:lpstr>
      <vt:lpstr>CONSTAR NOS COMPROVANTES DAS DESPESAS (Art. 36, Inciso I a IV do Dec.) </vt:lpstr>
      <vt:lpstr>EXEMPLO DE ATESTO  </vt:lpstr>
      <vt:lpstr>EXEMPLO DE PREENCHIMENTO NA NOTA FISCAL  </vt:lpstr>
      <vt:lpstr>Exceção  (art. 37 § 1º, 2º e 3º do Decreto)</vt:lpstr>
      <vt:lpstr>ALTERAÇÕES  (Art. 42 do Decreto)</vt:lpstr>
      <vt:lpstr>DIVULGAÇÃO (Art. 81 e 82 do Decreto)</vt:lpstr>
      <vt:lpstr>RELATÓRIO DE EXECUÇÃO DO OBJETO  (ART.58)</vt:lpstr>
      <vt:lpstr>RELATÓRIO DE  EXECUÇÃO FINANCEIRA  (ART.59).</vt:lpstr>
      <vt:lpstr>UNIDADE DE TOMADA DE CONTAS - FUNDESPORTE / MS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Glauber da Costa Marques Filho</dc:creator>
  <cp:lastModifiedBy>Salvador B. dos Santos Junior</cp:lastModifiedBy>
  <cp:revision>74</cp:revision>
  <dcterms:created xsi:type="dcterms:W3CDTF">2022-05-23T14:17:07Z</dcterms:created>
  <dcterms:modified xsi:type="dcterms:W3CDTF">2022-06-03T19:37:29Z</dcterms:modified>
</cp:coreProperties>
</file>