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5" r:id="rId9"/>
    <p:sldId id="266" r:id="rId10"/>
    <p:sldId id="267" r:id="rId11"/>
    <p:sldId id="271" r:id="rId12"/>
    <p:sldId id="268" r:id="rId13"/>
    <p:sldId id="269" r:id="rId14"/>
    <p:sldId id="270" r:id="rId15"/>
    <p:sldId id="272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0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69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930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848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17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101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137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90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71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98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77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1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36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20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5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91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7FEC3D7-3242-4C83-BF0D-D31EB225E4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A68FF71-02E0-46EF-B32D-F071D2934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81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1324" cy="6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8824913" cy="4032250"/>
          </a:xfrm>
        </p:spPr>
        <p:txBody>
          <a:bodyPr>
            <a:noAutofit/>
          </a:bodyPr>
          <a:lstStyle/>
          <a:p>
            <a:r>
              <a:rPr lang="pt-BR" sz="2300" dirty="0" smtClean="0"/>
              <a:t>1ª AULA – APÓS A PRIMEIRA AULA O CORPO FICA DOLORIDO NOS DIAS SEGUINTES.</a:t>
            </a:r>
          </a:p>
          <a:p>
            <a:r>
              <a:rPr lang="pt-BR" sz="2300" dirty="0" smtClean="0"/>
              <a:t>ESTABILIZAÇÃO DA MUSCULATURA (FINAL DAS DORES) MUSCULATURA SE ADAPTA COM O ESTÍMULO.</a:t>
            </a:r>
          </a:p>
          <a:p>
            <a:r>
              <a:rPr lang="pt-BR" sz="2300" dirty="0" smtClean="0"/>
              <a:t>O NADADOR NECESSITA DE NOVOS ESTÍMULOS,POSSIBILITANDO UMA MELHORA NA CONDIÇÃO FÍSICA.</a:t>
            </a:r>
          </a:p>
          <a:p>
            <a:r>
              <a:rPr lang="pt-BR" sz="2300" dirty="0" smtClean="0"/>
              <a:t>ALCANÇAR OBJETIVOS.</a:t>
            </a:r>
            <a:endParaRPr lang="pt-BR" sz="2300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18903" y="110989"/>
            <a:ext cx="8761413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8800" dirty="0" smtClean="0">
                <a:solidFill>
                  <a:schemeClr val="tx1"/>
                </a:solidFill>
              </a:rPr>
              <a:t>DETALHES</a:t>
            </a:r>
            <a:endParaRPr lang="pt-BR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567543"/>
            <a:ext cx="11690894" cy="5145995"/>
          </a:xfr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71155" y="176303"/>
            <a:ext cx="8761413" cy="708025"/>
          </a:xfrm>
        </p:spPr>
        <p:txBody>
          <a:bodyPr/>
          <a:lstStyle/>
          <a:p>
            <a:r>
              <a:rPr lang="pt-BR" sz="4800" dirty="0">
                <a:solidFill>
                  <a:schemeClr val="tx1"/>
                </a:solidFill>
              </a:rPr>
              <a:t>CICLOS DA PERIODIZAÇÃO</a:t>
            </a:r>
          </a:p>
        </p:txBody>
      </p:sp>
    </p:spTree>
    <p:extLst>
      <p:ext uri="{BB962C8B-B14F-4D97-AF65-F5344CB8AC3E}">
        <p14:creationId xmlns:p14="http://schemas.microsoft.com/office/powerpoint/2010/main" val="31727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316163"/>
            <a:ext cx="8824913" cy="3797300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 </a:t>
            </a:r>
            <a:r>
              <a:rPr lang="pt-BR" sz="2400" dirty="0" smtClean="0"/>
              <a:t>É O PLANEJAMENTO DA TEMPORADA OU DAS TEMPORADAS (VAI DEPENDER DO OBJETIVO DO ATLETA);EX :(</a:t>
            </a:r>
            <a:r>
              <a:rPr lang="pt-BR" sz="2400" dirty="0" smtClean="0">
                <a:solidFill>
                  <a:srgbClr val="FF0000"/>
                </a:solidFill>
              </a:rPr>
              <a:t>MACROCICLO DE 16 SEMANAS</a:t>
            </a:r>
            <a:r>
              <a:rPr lang="pt-BR" sz="2400" dirty="0" smtClean="0"/>
              <a:t>).</a:t>
            </a:r>
          </a:p>
          <a:p>
            <a:pPr algn="just"/>
            <a:r>
              <a:rPr lang="pt-BR" sz="2400" dirty="0"/>
              <a:t>O MACROCICLO É DIVIDIDO EM DUAS PARTES: </a:t>
            </a:r>
          </a:p>
          <a:p>
            <a:pPr algn="just"/>
            <a:r>
              <a:rPr lang="pt-BR" sz="2400" dirty="0"/>
              <a:t> FASE BÁSICA (MAIS VOLUME E MENOS INTENSIDADE, ONDE </a:t>
            </a:r>
            <a:r>
              <a:rPr lang="pt-BR" sz="2400" dirty="0" smtClean="0"/>
              <a:t>O OBJETIVO </a:t>
            </a:r>
            <a:r>
              <a:rPr lang="pt-BR" sz="2400" dirty="0"/>
              <a:t>PRINCIPAL E AUMENTAR A RESISTÊNCIA AERÓBICA</a:t>
            </a:r>
            <a:r>
              <a:rPr lang="pt-BR" sz="2400" dirty="0" smtClean="0"/>
              <a:t>).</a:t>
            </a:r>
            <a:endParaRPr lang="pt-BR" sz="2400" dirty="0"/>
          </a:p>
          <a:p>
            <a:pPr algn="just"/>
            <a:r>
              <a:rPr lang="pt-BR" sz="2400" dirty="0"/>
              <a:t>FASE ESPECÍFICA (MAIS INTENSIDADE E MENOS VOLUME, ONDE O OBJETIVO PRINCIPAL É MELHORAR A PERFORMANCE NO SEU MELHOR ESTILO (TRABALHAR A RESISTÊNCIA ANAERÓBICA</a:t>
            </a:r>
            <a:r>
              <a:rPr lang="pt-BR" sz="2400" dirty="0" smtClean="0"/>
              <a:t>).</a:t>
            </a:r>
            <a:endParaRPr lang="pt-BR" sz="2400" dirty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10343" y="110989"/>
            <a:ext cx="8761413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600" b="1" u="sng" dirty="0">
                <a:solidFill>
                  <a:schemeClr val="tx1"/>
                </a:solidFill>
              </a:rPr>
              <a:t>MACROCICLO</a:t>
            </a:r>
            <a:endParaRPr lang="pt-BR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8824913" cy="409733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 </a:t>
            </a:r>
            <a:r>
              <a:rPr lang="pt-BR" sz="2400" dirty="0"/>
              <a:t>SÃO AS </a:t>
            </a:r>
            <a:r>
              <a:rPr lang="pt-BR" sz="2400" dirty="0" smtClean="0"/>
              <a:t>16 </a:t>
            </a:r>
            <a:r>
              <a:rPr lang="pt-BR" sz="2400" dirty="0"/>
              <a:t>SEMANAS DO MACROCICLO DIVIDIDAS EM </a:t>
            </a:r>
            <a:r>
              <a:rPr lang="pt-BR" sz="2400" dirty="0" smtClean="0"/>
              <a:t>04 (QUATRO) </a:t>
            </a:r>
            <a:r>
              <a:rPr lang="pt-BR" sz="2400" dirty="0"/>
              <a:t>PARTES, CADA UMA COM 4 SEMANAS </a:t>
            </a:r>
            <a:r>
              <a:rPr lang="pt-BR" sz="2400" dirty="0" smtClean="0"/>
              <a:t>CADA.</a:t>
            </a:r>
          </a:p>
          <a:p>
            <a:r>
              <a:rPr lang="pt-BR" sz="2400" dirty="0" smtClean="0"/>
              <a:t>ESTÃO INTIMANENTE LIGADOS AO PRINCÍPIO DA SOBRECARGA E DA INTERDEPENDÊNCIA ENTRE VOLUME E INTENSIDADE.</a:t>
            </a:r>
          </a:p>
          <a:p>
            <a:r>
              <a:rPr lang="pt-BR" sz="2400" dirty="0" smtClean="0"/>
              <a:t>PROCURAR APLICAR CARGAS CRESCENTES COM A RESPECTIVA RECUPERAÇÃO PARA MELHORA DA PERFORMANCE.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45029" y="110989"/>
            <a:ext cx="8761413" cy="708025"/>
          </a:xfrm>
        </p:spPr>
        <p:txBody>
          <a:bodyPr>
            <a:noAutofit/>
          </a:bodyPr>
          <a:lstStyle/>
          <a:p>
            <a:pPr algn="ctr"/>
            <a:r>
              <a:rPr lang="pt-BR" sz="7200" b="1" u="sng" dirty="0">
                <a:solidFill>
                  <a:schemeClr val="tx1"/>
                </a:solidFill>
              </a:rPr>
              <a:t>MESOCICLO</a:t>
            </a:r>
            <a:endParaRPr lang="pt-BR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8824913" cy="4006850"/>
          </a:xfrm>
        </p:spPr>
        <p:txBody>
          <a:bodyPr>
            <a:normAutofit fontScale="92500" lnSpcReduction="10000"/>
          </a:bodyPr>
          <a:lstStyle/>
          <a:p>
            <a:r>
              <a:rPr lang="pt-BR" sz="2600" dirty="0" smtClean="0"/>
              <a:t>É </a:t>
            </a:r>
            <a:r>
              <a:rPr lang="pt-BR" sz="2600" dirty="0"/>
              <a:t>O SEU </a:t>
            </a:r>
            <a:r>
              <a:rPr lang="pt-BR" sz="2600" dirty="0" smtClean="0"/>
              <a:t>TREINO </a:t>
            </a:r>
            <a:r>
              <a:rPr lang="pt-BR" sz="2600" dirty="0"/>
              <a:t>DIÁRIO DA SEMANA. O CONJUNTO DE </a:t>
            </a:r>
            <a:r>
              <a:rPr lang="pt-BR" sz="2600" dirty="0" smtClean="0"/>
              <a:t>06 (OU MAIS) </a:t>
            </a:r>
            <a:r>
              <a:rPr lang="pt-BR" sz="2600" dirty="0"/>
              <a:t>TREINOS DA SEMANA FORMA O </a:t>
            </a:r>
            <a:r>
              <a:rPr lang="pt-BR" sz="2600" dirty="0" smtClean="0"/>
              <a:t>MESOCICLO.</a:t>
            </a:r>
          </a:p>
          <a:p>
            <a:r>
              <a:rPr lang="pt-BR" sz="2600" dirty="0" smtClean="0"/>
              <a:t>VARIAÇÃO DAS INTENSIDADES DO TREINAMENTO (IMPORTANTE).</a:t>
            </a:r>
          </a:p>
          <a:p>
            <a:r>
              <a:rPr lang="pt-BR" sz="2600" dirty="0" smtClean="0"/>
              <a:t>TOMAR CUIDADO COM O OVERTRAINING (TREINAMENTOS EXAGERADOS EM ALTA INTENSIDADE, GERANDO FADIGA MUSCULAR E PSICOLÓGICA).</a:t>
            </a:r>
          </a:p>
          <a:p>
            <a:r>
              <a:rPr lang="pt-BR" sz="2600" dirty="0" smtClean="0"/>
              <a:t>TEM QUE TER EQUILIBRIO (OS EXTREMOS NÃO PROPORCIONAM GANHO DE PERFORMANCE).</a:t>
            </a:r>
            <a:endParaRPr lang="pt-BR" sz="2600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27463" y="0"/>
            <a:ext cx="8761413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600" b="1" u="sng" dirty="0">
                <a:solidFill>
                  <a:schemeClr val="tx1"/>
                </a:solidFill>
              </a:rPr>
              <a:t>MICROCICLO</a:t>
            </a:r>
            <a:endParaRPr lang="pt-BR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551"/>
            <a:ext cx="12192000" cy="57044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63587" y="391338"/>
            <a:ext cx="8761413" cy="565265"/>
          </a:xfrm>
        </p:spPr>
        <p:txBody>
          <a:bodyPr/>
          <a:lstStyle/>
          <a:p>
            <a:r>
              <a:rPr lang="pt-BR" altLang="pt-BR" sz="2800" b="1" dirty="0">
                <a:solidFill>
                  <a:schemeClr val="tx1"/>
                </a:solidFill>
              </a:rPr>
              <a:t>SISTEMAS DE ENERGIA UTILIZADOS NA NATAÇÃO</a:t>
            </a:r>
            <a:br>
              <a:rPr lang="pt-BR" altLang="pt-BR" sz="2800" b="1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ogo arena melbourne 07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415"/>
            <a:ext cx="12192000" cy="57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476405" y="192954"/>
            <a:ext cx="5122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 smtClean="0"/>
              <a:t>Nomenclaturas </a:t>
            </a:r>
            <a:r>
              <a:rPr lang="pt-BR" altLang="pt-BR" sz="3200" b="1" dirty="0"/>
              <a:t>Utilizadas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12542" y="1125414"/>
            <a:ext cx="4783057" cy="563231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/>
              <a:t>Aeróbio 1</a:t>
            </a:r>
          </a:p>
          <a:p>
            <a:pPr eaLnBrk="1" hangingPunct="1"/>
            <a:endParaRPr lang="pt-BR" altLang="pt-BR" sz="2400" b="1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pt-BR" altLang="pt-BR" sz="2400" b="1" dirty="0" smtClean="0"/>
              <a:t>Aeróbio </a:t>
            </a:r>
            <a:r>
              <a:rPr lang="pt-BR" altLang="pt-BR" sz="2400" b="1" dirty="0"/>
              <a:t>2 – Limiar Anaeróbio</a:t>
            </a:r>
          </a:p>
          <a:p>
            <a:pPr eaLnBrk="1" hangingPunct="1"/>
            <a:endParaRPr lang="pt-BR" altLang="pt-BR" sz="24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/>
              <a:t>Aeróbio 3</a:t>
            </a:r>
          </a:p>
          <a:p>
            <a:pPr eaLnBrk="1" hangingPunct="1"/>
            <a:endParaRPr lang="pt-BR" altLang="pt-BR" sz="24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/>
              <a:t>Resistência Anaeróbia</a:t>
            </a:r>
          </a:p>
          <a:p>
            <a:pPr eaLnBrk="1" hangingPunct="1"/>
            <a:endParaRPr lang="pt-BR" altLang="pt-BR" sz="24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/>
              <a:t>Tolerância Anaeróbia</a:t>
            </a:r>
          </a:p>
          <a:p>
            <a:pPr eaLnBrk="1" hangingPunct="1"/>
            <a:endParaRPr lang="pt-BR" altLang="pt-BR" sz="24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/>
              <a:t>Potência Anaeróbia</a:t>
            </a:r>
          </a:p>
          <a:p>
            <a:pPr eaLnBrk="1" hangingPunct="1"/>
            <a:endParaRPr lang="pt-BR" altLang="pt-BR" sz="24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/>
              <a:t>Velocidade</a:t>
            </a:r>
          </a:p>
          <a:p>
            <a:pPr eaLnBrk="1" hangingPunct="1"/>
            <a:endParaRPr lang="pt-BR" altLang="pt-BR" sz="24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400" b="1" dirty="0"/>
              <a:t>Solto ou regenerativo</a:t>
            </a:r>
          </a:p>
        </p:txBody>
      </p:sp>
    </p:spTree>
    <p:extLst>
      <p:ext uri="{BB962C8B-B14F-4D97-AF65-F5344CB8AC3E}">
        <p14:creationId xmlns:p14="http://schemas.microsoft.com/office/powerpoint/2010/main" val="32374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rphelps fly cw usopen 06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3551"/>
            <a:ext cx="12192000" cy="570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576638" y="41276"/>
            <a:ext cx="5327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chemeClr val="tx2"/>
                </a:solidFill>
              </a:rPr>
              <a:t>Nomenclaturas X Ácido Lático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96179" y="1262430"/>
            <a:ext cx="347503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Regenerativo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Aeróbio 1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Aeróbio 2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Aeróbio 3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Resistência Anaeróbia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Tolerância Anaeróbia 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Potência Anaeróbia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Velocidade </a:t>
            </a:r>
            <a:r>
              <a:rPr lang="pt-BR" altLang="pt-BR" sz="2400" b="1" dirty="0" err="1"/>
              <a:t>Alática</a:t>
            </a:r>
            <a:endParaRPr lang="pt-BR" altLang="pt-BR" sz="2400" b="1" dirty="0"/>
          </a:p>
          <a:p>
            <a:pPr eaLnBrk="1" hangingPunct="1"/>
            <a:endParaRPr lang="pt-BR" altLang="pt-BR" dirty="0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867395" y="1262430"/>
            <a:ext cx="210025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Até 2 mm/l.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2 à 4 mm/l.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4 à 6 mm/l.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6 à 8 mm/l.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8 à 12 mm/l.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10 à 16 mm/l.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14 à 20 mm/l.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Até 2 mm/l.</a:t>
            </a:r>
          </a:p>
        </p:txBody>
      </p:sp>
    </p:spTree>
    <p:extLst>
      <p:ext uri="{BB962C8B-B14F-4D97-AF65-F5344CB8AC3E}">
        <p14:creationId xmlns:p14="http://schemas.microsoft.com/office/powerpoint/2010/main" val="15320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a breakout finkel 06 ecp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745"/>
            <a:ext cx="12192000" cy="568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143251" y="112713"/>
            <a:ext cx="6276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chemeClr val="tx2"/>
                </a:solidFill>
              </a:rPr>
              <a:t>Nomenclaturas X Fontes de Energia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20430" y="1280860"/>
            <a:ext cx="34750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Regenerativo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Aeróbio 1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Aeróbio 2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Aeróbio 3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Resistência Anaeróbia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Tolerância Anaeróbia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Potência Anaeróbia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Velocidade </a:t>
            </a:r>
            <a:r>
              <a:rPr lang="pt-BR" altLang="pt-BR" sz="2400" b="1" dirty="0" err="1"/>
              <a:t>Alática</a:t>
            </a:r>
            <a:endParaRPr lang="pt-BR" altLang="pt-BR" sz="2400" b="1" dirty="0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338405" y="1280860"/>
            <a:ext cx="243688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Oxigênio.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Oxigênio.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Oxigênio.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O2/ Glicogênio.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Glicogênio.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Glicogênio.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Glicogênio.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ATP-CP.</a:t>
            </a:r>
          </a:p>
          <a:p>
            <a:pPr eaLnBrk="1" hangingPunct="1"/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561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herese alshammar under water bs07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765"/>
            <a:ext cx="12192000" cy="578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690814" y="188913"/>
            <a:ext cx="6891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/>
              <a:t>Nomenclatura X Tempo de recuperação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0" y="1363703"/>
            <a:ext cx="34750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Regenerativo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Aeróbio 1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Aeróbio 2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Aeróbio 3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Resistência Anaeróbia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Tolerância Anaeróbia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Potência Anaeróbia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Velocidade </a:t>
            </a:r>
            <a:r>
              <a:rPr lang="pt-BR" altLang="pt-BR" sz="2400" b="1" dirty="0" err="1"/>
              <a:t>Alática</a:t>
            </a:r>
            <a:endParaRPr lang="pt-BR" altLang="pt-BR" sz="2400" b="1" dirty="0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225584" y="1363703"/>
            <a:ext cx="2135521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-----------------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6 horas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12 horas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36 horas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36 à 48 horas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48 horas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72 horas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De 3 à 5 min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210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068926"/>
            <a:ext cx="8824913" cy="4789073"/>
          </a:xfrm>
        </p:spPr>
        <p:txBody>
          <a:bodyPr>
            <a:normAutofit fontScale="70000" lnSpcReduction="20000"/>
          </a:bodyPr>
          <a:lstStyle/>
          <a:p>
            <a:r>
              <a:rPr lang="pt-BR" sz="3000" dirty="0" smtClean="0"/>
              <a:t>O QUE REALMENTE SOMOS</a:t>
            </a:r>
            <a:r>
              <a:rPr lang="pt-BR" sz="3200" b="1" dirty="0" smtClean="0"/>
              <a:t>?</a:t>
            </a:r>
            <a:endParaRPr lang="pt-BR" sz="3000" b="1" dirty="0" smtClean="0"/>
          </a:p>
          <a:p>
            <a:endParaRPr lang="pt-BR" dirty="0"/>
          </a:p>
          <a:p>
            <a:r>
              <a:rPr lang="pt-BR" sz="4300" b="1" i="1" u="sng" dirty="0" smtClean="0"/>
              <a:t>PROFESSORES?</a:t>
            </a:r>
          </a:p>
          <a:p>
            <a:r>
              <a:rPr lang="pt-BR" sz="3200" dirty="0" smtClean="0"/>
              <a:t>AQUELE QUE ENSINA,  MINISTRA AULAS (EM ESCOLA, COLÉGIO, CURSO OU PARTICULARMENTE). MAIS PROFUNDO (LEMBRA A FIGURA DO MESTRE)</a:t>
            </a:r>
            <a:endParaRPr lang="pt-BR" sz="3200" dirty="0"/>
          </a:p>
          <a:p>
            <a:r>
              <a:rPr lang="pt-BR" sz="3200" dirty="0" smtClean="0"/>
              <a:t>TIOS</a:t>
            </a:r>
            <a:r>
              <a:rPr lang="pt-BR" sz="3200" b="1" dirty="0"/>
              <a:t> ?</a:t>
            </a:r>
            <a:endParaRPr lang="pt-BR" sz="3200" dirty="0" smtClean="0"/>
          </a:p>
          <a:p>
            <a:r>
              <a:rPr lang="pt-BR" sz="3200" dirty="0" smtClean="0"/>
              <a:t>SUBSTANTIVO MASCULINO. IRMÃO DO PAI OU DA MÃE.</a:t>
            </a:r>
          </a:p>
          <a:p>
            <a:endParaRPr lang="pt-BR" sz="3200" dirty="0"/>
          </a:p>
          <a:p>
            <a:r>
              <a:rPr lang="pt-BR" sz="3200" dirty="0" smtClean="0"/>
              <a:t>EDUCADORES</a:t>
            </a:r>
            <a:r>
              <a:rPr lang="pt-BR" sz="3200" b="1" dirty="0"/>
              <a:t> ?</a:t>
            </a:r>
            <a:endParaRPr lang="pt-BR" sz="3200" dirty="0" smtClean="0"/>
          </a:p>
          <a:p>
            <a:r>
              <a:rPr lang="pt-BR" sz="3200" dirty="0" smtClean="0"/>
              <a:t>PESSOA QUE TEM ENVOLVIMENTO COM EDUCAÇÃO, SENDO PROFESSOR OU NÃO.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98806" y="0"/>
            <a:ext cx="8761413" cy="708025"/>
          </a:xfrm>
        </p:spPr>
        <p:txBody>
          <a:bodyPr/>
          <a:lstStyle/>
          <a:p>
            <a:pPr algn="ctr"/>
            <a:r>
              <a:rPr lang="pt-BR" sz="4800" b="1" u="sng" dirty="0" smtClean="0">
                <a:solidFill>
                  <a:schemeClr val="tx1"/>
                </a:solidFill>
              </a:rPr>
              <a:t>DEFINIÇÃO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actato dy 3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888"/>
            <a:ext cx="12191999" cy="563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1641207"/>
            <a:ext cx="1274532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chemeClr val="tx2"/>
                </a:solidFill>
              </a:rPr>
              <a:t>Características principais </a:t>
            </a:r>
          </a:p>
          <a:p>
            <a:pPr eaLnBrk="1" hangingPunct="1"/>
            <a:endParaRPr lang="pt-BR" altLang="pt-BR" sz="3200" b="1" dirty="0">
              <a:solidFill>
                <a:schemeClr val="tx2"/>
              </a:solidFill>
            </a:endParaRPr>
          </a:p>
          <a:p>
            <a:pPr eaLnBrk="1" hangingPunct="1"/>
            <a:endParaRPr lang="pt-BR" altLang="pt-BR" sz="3200" b="1" dirty="0">
              <a:solidFill>
                <a:schemeClr val="tx2"/>
              </a:solidFill>
            </a:endParaRPr>
          </a:p>
          <a:p>
            <a:pPr eaLnBrk="1" hangingPunct="1"/>
            <a:r>
              <a:rPr lang="pt-BR" altLang="pt-BR" sz="3200" b="1" dirty="0">
                <a:solidFill>
                  <a:schemeClr val="tx2"/>
                </a:solidFill>
              </a:rPr>
              <a:t>dos sistemas energéticos utilizados no</a:t>
            </a:r>
          </a:p>
          <a:p>
            <a:pPr eaLnBrk="1" hangingPunct="1"/>
            <a:endParaRPr lang="pt-BR" altLang="pt-BR" sz="3200" b="1" dirty="0">
              <a:solidFill>
                <a:schemeClr val="tx2"/>
              </a:solidFill>
            </a:endParaRPr>
          </a:p>
          <a:p>
            <a:pPr eaLnBrk="1" hangingPunct="1"/>
            <a:endParaRPr lang="pt-BR" altLang="pt-BR" sz="3200" b="1" dirty="0">
              <a:solidFill>
                <a:schemeClr val="tx2"/>
              </a:solidFill>
            </a:endParaRPr>
          </a:p>
          <a:p>
            <a:pPr eaLnBrk="1" hangingPunct="1"/>
            <a:r>
              <a:rPr lang="pt-BR" altLang="pt-BR" sz="3200" b="1" dirty="0">
                <a:solidFill>
                  <a:schemeClr val="tx2"/>
                </a:solidFill>
              </a:rPr>
              <a:t> programa de treinamento da natação</a:t>
            </a:r>
          </a:p>
        </p:txBody>
      </p:sp>
    </p:spTree>
    <p:extLst>
      <p:ext uri="{BB962C8B-B14F-4D97-AF65-F5344CB8AC3E}">
        <p14:creationId xmlns:p14="http://schemas.microsoft.com/office/powerpoint/2010/main" val="5531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3011367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686"/>
            <a:ext cx="12192000" cy="567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322957" y="105863"/>
            <a:ext cx="4941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chemeClr val="tx2"/>
                </a:solidFill>
              </a:rPr>
              <a:t>Aeróbio 1 – </a:t>
            </a:r>
            <a:r>
              <a:rPr lang="pt-BR" altLang="pt-BR" sz="3200" b="1" dirty="0" err="1">
                <a:solidFill>
                  <a:schemeClr val="tx2"/>
                </a:solidFill>
              </a:rPr>
              <a:t>Sub-Aeróbio</a:t>
            </a:r>
            <a:endParaRPr lang="pt-BR" altLang="pt-BR" sz="3200" b="1" dirty="0">
              <a:solidFill>
                <a:schemeClr val="tx2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1225689"/>
            <a:ext cx="1157804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Intensidade: Moderada.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Hora utilizada: Na sequência do aquecimento.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Formas de utilização:</a:t>
            </a:r>
          </a:p>
          <a:p>
            <a:pPr eaLnBrk="1" hangingPunct="1"/>
            <a:r>
              <a:rPr lang="pt-BR" altLang="pt-BR" sz="2400" b="1" dirty="0"/>
              <a:t> Nadado, perna, braço.</a:t>
            </a:r>
          </a:p>
          <a:p>
            <a:pPr eaLnBrk="1" hangingPunct="1"/>
            <a:endParaRPr lang="pt-BR" altLang="pt-BR" sz="2400" b="1" dirty="0" smtClean="0"/>
          </a:p>
          <a:p>
            <a:pPr eaLnBrk="1" hangingPunct="1"/>
            <a:r>
              <a:rPr lang="pt-BR" altLang="pt-BR" sz="2400" b="1" dirty="0" smtClean="0"/>
              <a:t>Tiros </a:t>
            </a:r>
            <a:r>
              <a:rPr lang="pt-BR" altLang="pt-BR" sz="2400" b="1" dirty="0" err="1"/>
              <a:t>preferêncialmente</a:t>
            </a:r>
            <a:r>
              <a:rPr lang="pt-BR" altLang="pt-BR" sz="2400" b="1" dirty="0"/>
              <a:t> de 200 metros pra cima,</a:t>
            </a:r>
          </a:p>
          <a:p>
            <a:pPr eaLnBrk="1" hangingPunct="1"/>
            <a:r>
              <a:rPr lang="pt-BR" altLang="pt-BR" sz="2400" b="1" dirty="0"/>
              <a:t> sem divisão de série.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 err="1"/>
              <a:t>Freq</a:t>
            </a:r>
            <a:r>
              <a:rPr lang="pt-BR" altLang="pt-BR" sz="2400" b="1" dirty="0"/>
              <a:t>: 120 à 150 BPM.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Metragem: até 6500/7000 </a:t>
            </a:r>
            <a:r>
              <a:rPr lang="pt-BR" altLang="pt-BR" sz="2400" b="1" dirty="0" err="1"/>
              <a:t>mts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Intervalo: De 10 à 30 seg.</a:t>
            </a:r>
          </a:p>
        </p:txBody>
      </p:sp>
    </p:spTree>
    <p:extLst>
      <p:ext uri="{BB962C8B-B14F-4D97-AF65-F5344CB8AC3E}">
        <p14:creationId xmlns:p14="http://schemas.microsoft.com/office/powerpoint/2010/main" val="4036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eróbio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0"/>
            <a:ext cx="10086536" cy="675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rant hacket under 2 aus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854"/>
            <a:ext cx="12191999" cy="562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131358" y="0"/>
            <a:ext cx="5475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chemeClr val="tx2"/>
                </a:solidFill>
              </a:rPr>
              <a:t>Aeróbio 2 – </a:t>
            </a:r>
            <a:r>
              <a:rPr lang="pt-BR" altLang="pt-BR" sz="3200" b="1" dirty="0" err="1">
                <a:solidFill>
                  <a:schemeClr val="tx2"/>
                </a:solidFill>
              </a:rPr>
              <a:t>Super</a:t>
            </a:r>
            <a:r>
              <a:rPr lang="pt-BR" altLang="pt-BR" sz="3200" b="1" dirty="0">
                <a:solidFill>
                  <a:schemeClr val="tx2"/>
                </a:solidFill>
              </a:rPr>
              <a:t>- Aeróbio</a:t>
            </a:r>
          </a:p>
          <a:p>
            <a:pPr algn="ctr" eaLnBrk="1" hangingPunct="1"/>
            <a:r>
              <a:rPr lang="pt-BR" altLang="pt-BR" sz="2400" b="1" dirty="0">
                <a:solidFill>
                  <a:schemeClr val="tx2"/>
                </a:solidFill>
              </a:rPr>
              <a:t>( limiar anaeróbio )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2333684"/>
            <a:ext cx="1219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Intensidade: Maior que o ritmo de A1.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Hora utilizada: Após o aquecimento, </a:t>
            </a:r>
          </a:p>
          <a:p>
            <a:pPr eaLnBrk="1" hangingPunct="1"/>
            <a:r>
              <a:rPr lang="pt-BR" altLang="pt-BR" sz="2400" b="1" dirty="0"/>
              <a:t>após série de velocidade </a:t>
            </a:r>
            <a:r>
              <a:rPr lang="pt-BR" altLang="pt-BR" sz="2400" b="1" dirty="0" err="1"/>
              <a:t>alática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Formas de utilização:</a:t>
            </a:r>
          </a:p>
          <a:p>
            <a:pPr eaLnBrk="1" hangingPunct="1"/>
            <a:r>
              <a:rPr lang="pt-BR" altLang="pt-BR" sz="2400" b="1" dirty="0"/>
              <a:t>Tiros de 50 à 800 </a:t>
            </a:r>
            <a:r>
              <a:rPr lang="pt-BR" altLang="pt-BR" sz="2400" b="1" dirty="0" err="1"/>
              <a:t>mts</a:t>
            </a:r>
            <a:r>
              <a:rPr lang="pt-BR" altLang="pt-BR" sz="2400" b="1" dirty="0"/>
              <a:t>, com divisão de séries. </a:t>
            </a:r>
          </a:p>
          <a:p>
            <a:pPr eaLnBrk="1" hangingPunct="1"/>
            <a:r>
              <a:rPr lang="pt-BR" altLang="pt-BR" sz="2400" b="1" dirty="0"/>
              <a:t>Pode ser série de “perna”, “braço”.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Metragem: 1200 à 3000.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Intervalo: De 15 à 45 seg.</a:t>
            </a:r>
          </a:p>
        </p:txBody>
      </p:sp>
    </p:spTree>
    <p:extLst>
      <p:ext uri="{BB962C8B-B14F-4D97-AF65-F5344CB8AC3E}">
        <p14:creationId xmlns:p14="http://schemas.microsoft.com/office/powerpoint/2010/main" val="8193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eróbio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948"/>
            <a:ext cx="10353822" cy="666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7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iogo yabe pan07 400md marialenk1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28"/>
            <a:ext cx="12191999" cy="553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670475" y="182881"/>
            <a:ext cx="38467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chemeClr val="tx2"/>
                </a:solidFill>
              </a:rPr>
              <a:t>Aeróbio 3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04556" y="1325528"/>
            <a:ext cx="12087444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Intensidade: mais forte que o A2.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Hora utilizada: Logo após o aquecimento,</a:t>
            </a:r>
          </a:p>
          <a:p>
            <a:pPr eaLnBrk="1" hangingPunct="1"/>
            <a:r>
              <a:rPr lang="pt-BR" altLang="pt-BR" sz="2400" b="1" dirty="0"/>
              <a:t> logo após  série de velocidade </a:t>
            </a:r>
            <a:r>
              <a:rPr lang="pt-BR" altLang="pt-BR" sz="2400" b="1" dirty="0" err="1"/>
              <a:t>alática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Formas de utilização: Nadado, perna, </a:t>
            </a:r>
          </a:p>
          <a:p>
            <a:pPr eaLnBrk="1" hangingPunct="1"/>
            <a:r>
              <a:rPr lang="pt-BR" altLang="pt-BR" sz="2400" b="1" dirty="0"/>
              <a:t>com divisão de séries, tiros preferencialmente </a:t>
            </a:r>
          </a:p>
          <a:p>
            <a:pPr eaLnBrk="1" hangingPunct="1"/>
            <a:r>
              <a:rPr lang="pt-BR" altLang="pt-BR" sz="2400" b="1" dirty="0"/>
              <a:t>de 100 à 800 </a:t>
            </a:r>
            <a:r>
              <a:rPr lang="pt-BR" altLang="pt-BR" sz="2400" b="1" dirty="0" err="1"/>
              <a:t>mts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Metragem: 600 à 1500.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 err="1"/>
              <a:t>Freq</a:t>
            </a:r>
            <a:r>
              <a:rPr lang="pt-BR" altLang="pt-BR" sz="2400" b="1" dirty="0"/>
              <a:t>: 180, 190.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Intervalo: 1 pra 1 nos tiros; 1 pra 1 entre séries.</a:t>
            </a:r>
          </a:p>
          <a:p>
            <a:pPr eaLnBrk="1" hangingPunct="1"/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8779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vo2 má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822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kitajima glória atenas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9302"/>
            <a:ext cx="12192000" cy="555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74512" y="143167"/>
            <a:ext cx="55976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chemeClr val="tx2"/>
                </a:solidFill>
              </a:rPr>
              <a:t>Resistência Anaeróbia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1557093"/>
            <a:ext cx="121920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Intensidade: 90 à 95 % do ritmo de 100 </a:t>
            </a:r>
            <a:r>
              <a:rPr lang="pt-BR" altLang="pt-BR" sz="2400" b="1" dirty="0" err="1"/>
              <a:t>mts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Hora utilizada:</a:t>
            </a:r>
          </a:p>
          <a:p>
            <a:pPr eaLnBrk="1" hangingPunct="1"/>
            <a:r>
              <a:rPr lang="pt-BR" altLang="pt-BR" sz="2400" b="1" dirty="0"/>
              <a:t>Logo após aquecimento e breve série de velocidade</a:t>
            </a:r>
          </a:p>
          <a:p>
            <a:pPr eaLnBrk="1" hangingPunct="1"/>
            <a:r>
              <a:rPr lang="pt-BR" altLang="pt-BR" sz="2400" b="1" dirty="0" err="1"/>
              <a:t>alática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Formas de utilização: tiros de 25, 50 75 100 </a:t>
            </a:r>
            <a:r>
              <a:rPr lang="pt-BR" altLang="pt-BR" sz="2400" b="1" dirty="0" err="1"/>
              <a:t>mts</a:t>
            </a:r>
            <a:r>
              <a:rPr lang="pt-BR" altLang="pt-BR" sz="2400" b="1" dirty="0"/>
              <a:t>,</a:t>
            </a:r>
          </a:p>
          <a:p>
            <a:pPr eaLnBrk="1" hangingPunct="1"/>
            <a:r>
              <a:rPr lang="pt-BR" altLang="pt-BR" sz="2400" b="1" dirty="0"/>
              <a:t> “</a:t>
            </a:r>
            <a:r>
              <a:rPr lang="pt-BR" altLang="pt-BR" sz="2400" b="1" dirty="0" err="1"/>
              <a:t>brokens</a:t>
            </a:r>
            <a:r>
              <a:rPr lang="pt-BR" altLang="pt-BR" sz="2400" b="1" dirty="0"/>
              <a:t>”.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Metragem: 300 à 600 </a:t>
            </a:r>
            <a:r>
              <a:rPr lang="pt-BR" altLang="pt-BR" sz="2400" b="1" dirty="0" err="1"/>
              <a:t>mts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 err="1"/>
              <a:t>Freq</a:t>
            </a:r>
            <a:r>
              <a:rPr lang="pt-BR" altLang="pt-BR" sz="2400" b="1" dirty="0"/>
              <a:t>: Máxima.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Intervalo: 1 pra 2; 1 pra 3.</a:t>
            </a:r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147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es anaeró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41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3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helps new world record 200fly panpacific06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3" y="1217678"/>
            <a:ext cx="12079458" cy="564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771901" y="257175"/>
            <a:ext cx="4310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chemeClr val="tx2"/>
                </a:solidFill>
              </a:rPr>
              <a:t>Tolerância Anaeróbia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97657" y="1595021"/>
            <a:ext cx="1209434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Intensidade: 95 à 98% do ritmo de 100 </a:t>
            </a:r>
            <a:r>
              <a:rPr lang="pt-BR" altLang="pt-BR" sz="2400" b="1" dirty="0" err="1"/>
              <a:t>mts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Hora utilizada: </a:t>
            </a:r>
          </a:p>
          <a:p>
            <a:pPr eaLnBrk="1" hangingPunct="1"/>
            <a:r>
              <a:rPr lang="pt-BR" altLang="pt-BR" sz="2400" b="1" dirty="0"/>
              <a:t>Logo após o aquecimento e breve série de </a:t>
            </a:r>
          </a:p>
          <a:p>
            <a:pPr eaLnBrk="1" hangingPunct="1"/>
            <a:r>
              <a:rPr lang="pt-BR" altLang="pt-BR" sz="2400" b="1" dirty="0"/>
              <a:t>velocidade </a:t>
            </a:r>
            <a:r>
              <a:rPr lang="pt-BR" altLang="pt-BR" sz="2400" b="1" dirty="0" err="1"/>
              <a:t>alática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Formas de utilização: tiros preferencialmente de </a:t>
            </a:r>
          </a:p>
          <a:p>
            <a:pPr eaLnBrk="1" hangingPunct="1"/>
            <a:r>
              <a:rPr lang="pt-BR" altLang="pt-BR" sz="2400" b="1" dirty="0"/>
              <a:t>25 a 200, “</a:t>
            </a:r>
            <a:r>
              <a:rPr lang="pt-BR" altLang="pt-BR" sz="2400" b="1" dirty="0" err="1"/>
              <a:t>brokens</a:t>
            </a:r>
            <a:r>
              <a:rPr lang="pt-BR" altLang="pt-BR" sz="2400" b="1" dirty="0"/>
              <a:t>”.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Metragem: 300 à 500 </a:t>
            </a:r>
            <a:r>
              <a:rPr lang="pt-BR" altLang="pt-BR" sz="2400" b="1" dirty="0" err="1"/>
              <a:t>mts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 err="1"/>
              <a:t>Freq</a:t>
            </a:r>
            <a:r>
              <a:rPr lang="pt-BR" altLang="pt-BR" sz="2400" b="1" dirty="0"/>
              <a:t>: Máxima.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Intervalo: 1 pra 6.</a:t>
            </a:r>
          </a:p>
        </p:txBody>
      </p:sp>
    </p:spTree>
    <p:extLst>
      <p:ext uri="{BB962C8B-B14F-4D97-AF65-F5344CB8AC3E}">
        <p14:creationId xmlns:p14="http://schemas.microsoft.com/office/powerpoint/2010/main" val="18151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8824913" cy="3416300"/>
          </a:xfrm>
        </p:spPr>
        <p:txBody>
          <a:bodyPr>
            <a:normAutofit fontScale="25000" lnSpcReduction="20000"/>
          </a:bodyPr>
          <a:lstStyle/>
          <a:p>
            <a:r>
              <a:rPr lang="pt-BR" sz="8000" dirty="0" smtClean="0"/>
              <a:t>VESTIMENTAS ADEQUADAS.</a:t>
            </a:r>
          </a:p>
          <a:p>
            <a:endParaRPr lang="pt-BR" sz="8000" dirty="0" smtClean="0"/>
          </a:p>
          <a:p>
            <a:r>
              <a:rPr lang="pt-BR" sz="8000" dirty="0" smtClean="0"/>
              <a:t> VERBALIZAÇÃO (LINGUAGEM).</a:t>
            </a:r>
          </a:p>
          <a:p>
            <a:endParaRPr lang="pt-BR" sz="8000" dirty="0" smtClean="0"/>
          </a:p>
          <a:p>
            <a:r>
              <a:rPr lang="pt-BR" sz="8000" dirty="0" smtClean="0"/>
              <a:t>POSIÇÃO DO SOL (LUZ)  (PISCINA ABERTA/FECHADA).</a:t>
            </a:r>
          </a:p>
          <a:p>
            <a:endParaRPr lang="pt-BR" sz="8000" dirty="0" smtClean="0"/>
          </a:p>
          <a:p>
            <a:r>
              <a:rPr lang="pt-BR" sz="8000" dirty="0" smtClean="0"/>
              <a:t>CELULAR .</a:t>
            </a:r>
          </a:p>
          <a:p>
            <a:endParaRPr lang="pt-BR" sz="8000" dirty="0" smtClean="0"/>
          </a:p>
          <a:p>
            <a:r>
              <a:rPr lang="pt-BR" sz="8000" dirty="0" smtClean="0"/>
              <a:t>POSTURA.</a:t>
            </a:r>
          </a:p>
          <a:p>
            <a:endParaRPr lang="pt-BR" sz="8000" dirty="0" smtClean="0"/>
          </a:p>
          <a:p>
            <a:r>
              <a:rPr lang="pt-BR" sz="8000" dirty="0" smtClean="0"/>
              <a:t>HORÁRIO.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00891" y="306932"/>
            <a:ext cx="8761413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u="sng" dirty="0" smtClean="0">
                <a:solidFill>
                  <a:schemeClr val="tx1"/>
                </a:solidFill>
              </a:rPr>
              <a:t>CARACTERÍSTICAS GERAIS DO PROFESSOR</a:t>
            </a:r>
            <a:endParaRPr lang="pt-BR" sz="4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olerân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9754" cy="700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eter bi olímpico 100livre atenas 04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888"/>
            <a:ext cx="12192000" cy="563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916364" y="112714"/>
            <a:ext cx="3971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chemeClr val="tx2"/>
                </a:solidFill>
              </a:rPr>
              <a:t>Potência Anaeróbia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0" y="2056685"/>
            <a:ext cx="10185009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Intensidade: 100% ou mais.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Hora utilizada:</a:t>
            </a:r>
          </a:p>
          <a:p>
            <a:pPr eaLnBrk="1" hangingPunct="1"/>
            <a:r>
              <a:rPr lang="pt-BR" altLang="pt-BR" sz="2400" b="1" dirty="0"/>
              <a:t>logo após o aquecimento e série de velocidade </a:t>
            </a:r>
            <a:r>
              <a:rPr lang="pt-BR" altLang="pt-BR" sz="2400" b="1" dirty="0" err="1"/>
              <a:t>alática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Formas de utilização: Tiros de 25 à 100, “</a:t>
            </a:r>
            <a:r>
              <a:rPr lang="pt-BR" altLang="pt-BR" sz="2400" b="1" dirty="0" err="1"/>
              <a:t>brokens</a:t>
            </a:r>
            <a:r>
              <a:rPr lang="pt-BR" altLang="pt-BR" sz="2400" b="1" dirty="0"/>
              <a:t>”.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Metragem: 200 à 400 </a:t>
            </a:r>
            <a:r>
              <a:rPr lang="pt-BR" altLang="pt-BR" sz="2400" b="1" dirty="0" err="1"/>
              <a:t>mts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 err="1"/>
              <a:t>Freq</a:t>
            </a:r>
            <a:r>
              <a:rPr lang="pt-BR" altLang="pt-BR" sz="2400" b="1" dirty="0"/>
              <a:t>: Máxima.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Intervalo: 1 pra “livre”.</a:t>
            </a:r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250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otê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iago cot crawl bh 06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956"/>
            <a:ext cx="12192000" cy="562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-1" y="2372751"/>
            <a:ext cx="1045229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/>
              <a:t>Intensidade</a:t>
            </a:r>
            <a:r>
              <a:rPr lang="pt-BR" altLang="pt-BR" sz="2400" b="1" dirty="0"/>
              <a:t>: Fácil.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Hora utilizada:</a:t>
            </a:r>
          </a:p>
          <a:p>
            <a:pPr eaLnBrk="1" hangingPunct="1"/>
            <a:r>
              <a:rPr lang="pt-BR" altLang="pt-BR" sz="2400" b="1" dirty="0"/>
              <a:t> Após série principal, ao final de cada treino.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Formas de utilização: Nadado, perna, braço.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 err="1"/>
              <a:t>Freq</a:t>
            </a:r>
            <a:r>
              <a:rPr lang="pt-BR" altLang="pt-BR" sz="2400" b="1" dirty="0"/>
              <a:t>: “livre”.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Metragem: 100 à 1000.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556586" y="9490"/>
            <a:ext cx="4489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 smtClean="0">
                <a:solidFill>
                  <a:schemeClr val="tx2"/>
                </a:solidFill>
              </a:rPr>
              <a:t>Regenerativo ou Solto</a:t>
            </a:r>
            <a:endParaRPr lang="pt-BR" altLang="pt-B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regenerati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41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9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K márcio 04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821"/>
            <a:ext cx="12192000" cy="564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290646" y="228122"/>
            <a:ext cx="3921369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/>
              <a:t>Velocidades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-1" y="1800666"/>
            <a:ext cx="110009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Intensidade: Máxima!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Hora utilizada: Logo após o aquecimento.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Formas de utilização:</a:t>
            </a:r>
          </a:p>
          <a:p>
            <a:pPr eaLnBrk="1" hangingPunct="1"/>
            <a:r>
              <a:rPr lang="pt-BR" altLang="pt-BR" sz="2400" b="1" dirty="0"/>
              <a:t>tiros de 12,5, 15, 20, 25 e até 35 </a:t>
            </a:r>
            <a:r>
              <a:rPr lang="pt-BR" altLang="pt-BR" sz="2400" b="1" dirty="0" err="1"/>
              <a:t>mts</a:t>
            </a:r>
            <a:r>
              <a:rPr lang="pt-BR" altLang="pt-BR" sz="2400" b="1" dirty="0"/>
              <a:t>, perna, elástico, </a:t>
            </a:r>
          </a:p>
          <a:p>
            <a:pPr eaLnBrk="1" hangingPunct="1"/>
            <a:r>
              <a:rPr lang="pt-BR" altLang="pt-BR" sz="2400" b="1" dirty="0"/>
              <a:t>pé de pato, palmar, etc...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metragem: 100 à 300 </a:t>
            </a:r>
            <a:r>
              <a:rPr lang="pt-BR" altLang="pt-BR" sz="2400" b="1" dirty="0" err="1"/>
              <a:t>mts</a:t>
            </a:r>
            <a:r>
              <a:rPr lang="pt-BR" altLang="pt-BR" sz="2400" b="1" dirty="0"/>
              <a:t>.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pt-BR" altLang="pt-BR" sz="2400" b="1" dirty="0"/>
              <a:t>Intervalo: não menos que  90 seg.</a:t>
            </a:r>
          </a:p>
          <a:p>
            <a:pPr eaLnBrk="1" hangingPunct="1"/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73020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1397726"/>
            <a:ext cx="11586753" cy="5120549"/>
          </a:xfr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63575" y="137115"/>
            <a:ext cx="8761413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b="1" u="sng" dirty="0" smtClean="0">
                <a:solidFill>
                  <a:schemeClr val="tx1"/>
                </a:solidFill>
              </a:rPr>
              <a:t>BULLYNG</a:t>
            </a:r>
            <a:endParaRPr lang="pt-BR" sz="7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8824913" cy="3416300"/>
          </a:xfrm>
        </p:spPr>
        <p:txBody>
          <a:bodyPr>
            <a:noAutofit/>
          </a:bodyPr>
          <a:lstStyle/>
          <a:p>
            <a:r>
              <a:rPr lang="pt-BR" sz="2000" dirty="0" smtClean="0"/>
              <a:t>VOCÊ É O COMANDANTE.</a:t>
            </a:r>
          </a:p>
          <a:p>
            <a:r>
              <a:rPr lang="pt-BR" sz="2000" dirty="0" smtClean="0"/>
              <a:t>ENTONAÇÃO DE VOZ FORTE E COM CLAREZA.</a:t>
            </a:r>
          </a:p>
          <a:p>
            <a:r>
              <a:rPr lang="pt-BR" sz="2000" dirty="0" smtClean="0"/>
              <a:t>INSTRUÇÕES FIRMES (SABER O QUE VAI FALAR).</a:t>
            </a:r>
          </a:p>
          <a:p>
            <a:r>
              <a:rPr lang="pt-BR" sz="2000" dirty="0" smtClean="0"/>
              <a:t>SEMPRE QUE POSSÍVEL ENTRAR NA ÁGUA COM ELES.</a:t>
            </a:r>
          </a:p>
          <a:p>
            <a:r>
              <a:rPr lang="pt-BR" sz="2000" dirty="0" smtClean="0"/>
              <a:t>MONTAR SEU PLANO DE AULA (SIMPLES).</a:t>
            </a:r>
          </a:p>
          <a:p>
            <a:r>
              <a:rPr lang="pt-BR" sz="2000" dirty="0" smtClean="0"/>
              <a:t>TER DOMÍNIO SOBRE O CONTEÚDO MINISTRADO (INDISPENSÁVEL).</a:t>
            </a:r>
          </a:p>
          <a:p>
            <a:r>
              <a:rPr lang="pt-BR" sz="2000" dirty="0" smtClean="0"/>
              <a:t> SEMPRE QUE POSSÍVEL PROVOCAR DESAFIOS NOS ALUNOS.</a:t>
            </a:r>
          </a:p>
          <a:p>
            <a:r>
              <a:rPr lang="pt-BR" sz="2000" dirty="0" smtClean="0"/>
              <a:t>ELOGIAR SEMPRE OS EXERCÍCIOS BEM REALIZADOS .</a:t>
            </a:r>
          </a:p>
          <a:p>
            <a:r>
              <a:rPr lang="pt-BR" sz="2000" dirty="0" smtClean="0"/>
              <a:t>TER A VISÃO DE TODA A PISCINA E DE TUDO O QUE ACONTECE NELA.</a:t>
            </a:r>
          </a:p>
          <a:p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62148" y="267743"/>
            <a:ext cx="8761413" cy="708025"/>
          </a:xfrm>
        </p:spPr>
        <p:txBody>
          <a:bodyPr>
            <a:normAutofit fontScale="90000"/>
          </a:bodyPr>
          <a:lstStyle/>
          <a:p>
            <a:r>
              <a:rPr lang="pt-BR" sz="4800" b="1" u="sng" dirty="0" smtClean="0">
                <a:solidFill>
                  <a:schemeClr val="tx1"/>
                </a:solidFill>
              </a:rPr>
              <a:t>BORDA DA PISCINA (TRABALHO DIÁRIO)</a:t>
            </a:r>
            <a:endParaRPr lang="pt-BR" sz="4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8824913" cy="4254500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CARACTERÍSTICAS GERAIS.</a:t>
            </a:r>
          </a:p>
          <a:p>
            <a:r>
              <a:rPr lang="pt-BR" sz="2400" dirty="0"/>
              <a:t>ALUNOS </a:t>
            </a:r>
            <a:r>
              <a:rPr lang="pt-BR" sz="2400" dirty="0" smtClean="0"/>
              <a:t>DISPERSOS.</a:t>
            </a:r>
            <a:endParaRPr lang="pt-BR" sz="2400" dirty="0"/>
          </a:p>
          <a:p>
            <a:r>
              <a:rPr lang="pt-BR" sz="2400" dirty="0"/>
              <a:t>ALUNOS </a:t>
            </a:r>
            <a:r>
              <a:rPr lang="pt-BR" sz="2400" dirty="0" smtClean="0"/>
              <a:t>TEIMOSOS.</a:t>
            </a:r>
          </a:p>
          <a:p>
            <a:r>
              <a:rPr lang="pt-BR" sz="2400" dirty="0" smtClean="0"/>
              <a:t>ALUNOS ‘’ESPERTOS”.</a:t>
            </a:r>
          </a:p>
          <a:p>
            <a:r>
              <a:rPr lang="pt-BR" sz="2400" dirty="0" smtClean="0"/>
              <a:t>ALUNOS PREGUIÇOSOS.</a:t>
            </a:r>
          </a:p>
          <a:p>
            <a:r>
              <a:rPr lang="pt-BR" sz="2400" dirty="0" smtClean="0"/>
              <a:t>ALUNOS QUESTIONADORES.</a:t>
            </a:r>
            <a:endParaRPr lang="pt-BR" sz="2400" dirty="0"/>
          </a:p>
          <a:p>
            <a:r>
              <a:rPr lang="pt-BR" sz="2400" dirty="0"/>
              <a:t>ALUNOS </a:t>
            </a:r>
            <a:r>
              <a:rPr lang="pt-BR" sz="2400" dirty="0" smtClean="0"/>
              <a:t>CARENTES.</a:t>
            </a:r>
            <a:endParaRPr lang="pt-BR" sz="2400" dirty="0"/>
          </a:p>
          <a:p>
            <a:r>
              <a:rPr lang="pt-BR" sz="2400" dirty="0"/>
              <a:t>ALUNOS COM DIFICULDADES </a:t>
            </a:r>
            <a:r>
              <a:rPr lang="pt-BR" sz="2400" dirty="0" smtClean="0"/>
              <a:t>MOTORAS. </a:t>
            </a:r>
          </a:p>
          <a:p>
            <a:r>
              <a:rPr lang="pt-BR" sz="2400" dirty="0" smtClean="0"/>
              <a:t>TEM QUE ENCANTAR SEMPRE (ETERNO NAMORO).</a:t>
            </a: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14400" y="110990"/>
            <a:ext cx="8761413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u="sng" dirty="0" smtClean="0">
                <a:solidFill>
                  <a:schemeClr val="tx1"/>
                </a:solidFill>
              </a:rPr>
              <a:t>NATAÇÃO INFANTIL</a:t>
            </a:r>
            <a:endParaRPr lang="pt-BR" sz="4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8824913" cy="4110038"/>
          </a:xfrm>
        </p:spPr>
        <p:txBody>
          <a:bodyPr>
            <a:noAutofit/>
          </a:bodyPr>
          <a:lstStyle/>
          <a:p>
            <a:r>
              <a:rPr lang="pt-BR" sz="2000" dirty="0" smtClean="0"/>
              <a:t>TER CONHECIMENTO DA REALIDADE (DIA A DIA).</a:t>
            </a:r>
          </a:p>
          <a:p>
            <a:r>
              <a:rPr lang="pt-BR" sz="2000" dirty="0" smtClean="0"/>
              <a:t>CORRIGIR SEMPRE.</a:t>
            </a:r>
          </a:p>
          <a:p>
            <a:r>
              <a:rPr lang="pt-BR" sz="2000" dirty="0" smtClean="0"/>
              <a:t>ESTAR DISPOSTO A OUVIR SEMPRE (DESABAFO,PROBLEMAS, ...).</a:t>
            </a:r>
          </a:p>
          <a:p>
            <a:r>
              <a:rPr lang="pt-BR" sz="2000" dirty="0" smtClean="0"/>
              <a:t>RECEBER BEM OS ALUNOS (COM ALEGRIA).</a:t>
            </a:r>
          </a:p>
          <a:p>
            <a:r>
              <a:rPr lang="pt-BR" sz="2000" dirty="0" smtClean="0"/>
              <a:t>INCENTIVAR E DESAFIAR SEMPRE.</a:t>
            </a:r>
          </a:p>
          <a:p>
            <a:r>
              <a:rPr lang="pt-BR" sz="2000" dirty="0" smtClean="0"/>
              <a:t>TOMAR CUIDADO COM MANUSEIOS DE ALUNOS (AS).</a:t>
            </a:r>
          </a:p>
          <a:p>
            <a:r>
              <a:rPr lang="pt-BR" sz="2000" dirty="0" smtClean="0"/>
              <a:t>PROCURAR USAR TODOS OS MATERIAIS DISPONÍVEIS PARA A AULA.</a:t>
            </a:r>
          </a:p>
          <a:p>
            <a:r>
              <a:rPr lang="pt-BR" sz="2000" dirty="0" smtClean="0"/>
              <a:t>DEFINIR COM ELES 0 (OS) OBJETIVO (OS)  DAS AULAS.</a:t>
            </a:r>
          </a:p>
          <a:p>
            <a:endParaRPr lang="pt-BR" sz="2200" dirty="0" smtClean="0"/>
          </a:p>
          <a:p>
            <a:endParaRPr lang="pt-BR" sz="2200" dirty="0" smtClean="0"/>
          </a:p>
          <a:p>
            <a:endParaRPr lang="pt-BR" sz="2200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53589" y="124052"/>
            <a:ext cx="8761413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u="sng" dirty="0" smtClean="0">
                <a:solidFill>
                  <a:schemeClr val="tx1"/>
                </a:solidFill>
              </a:rPr>
              <a:t>NATAÇÃO ADULTO</a:t>
            </a:r>
            <a:endParaRPr lang="pt-BR" sz="4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416175"/>
            <a:ext cx="11449050" cy="4297363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O nosso corpo se adapta a todos estímulos que recebe e essa condição foi responsável pela nossa sobrevivência, desde os períodos pré-históricos, já que nossos antepassados foram submetidos a diversas situações em que, caso não se adaptassem, não sobreviveriam.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09898" y="137116"/>
            <a:ext cx="8761413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600" dirty="0" smtClean="0">
                <a:solidFill>
                  <a:schemeClr val="tx1"/>
                </a:solidFill>
              </a:rPr>
              <a:t>TREINAMENTO</a:t>
            </a:r>
            <a:endParaRPr lang="pt-BR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8824913" cy="3416300"/>
          </a:xfrm>
        </p:spPr>
        <p:txBody>
          <a:bodyPr>
            <a:normAutofit fontScale="77500" lnSpcReduction="20000"/>
          </a:bodyPr>
          <a:lstStyle/>
          <a:p>
            <a:r>
              <a:rPr lang="pt-BR" sz="4000" dirty="0"/>
              <a:t>Vamos </a:t>
            </a:r>
            <a:r>
              <a:rPr lang="pt-BR" sz="4000" dirty="0" smtClean="0"/>
              <a:t>imaginar </a:t>
            </a:r>
            <a:r>
              <a:rPr lang="pt-BR" sz="4000" dirty="0"/>
              <a:t>que você tenha o objetivo de alcançar uma </a:t>
            </a:r>
            <a:r>
              <a:rPr lang="pt-BR" sz="4000" dirty="0" smtClean="0"/>
              <a:t>MELHORA CONSIDERÁVEL </a:t>
            </a:r>
            <a:r>
              <a:rPr lang="pt-BR" sz="4000" dirty="0"/>
              <a:t>em um </a:t>
            </a:r>
            <a:r>
              <a:rPr lang="pt-BR" sz="4000" dirty="0" smtClean="0"/>
              <a:t>ano de natação. </a:t>
            </a:r>
            <a:r>
              <a:rPr lang="pt-BR" sz="4000" dirty="0"/>
              <a:t>Para atingir esse resultado, será necessário organizar os seus </a:t>
            </a:r>
            <a:r>
              <a:rPr lang="pt-BR" sz="4000" b="1" u="sng" dirty="0" smtClean="0">
                <a:solidFill>
                  <a:srgbClr val="FF0000"/>
                </a:solidFill>
              </a:rPr>
              <a:t>TREINOS</a:t>
            </a:r>
            <a:r>
              <a:rPr lang="pt-BR" sz="4000" dirty="0"/>
              <a:t> em etapas. Em cada uma delas o seu corpo deverá receber estímulos diferentes. Isso é chamado </a:t>
            </a:r>
            <a:r>
              <a:rPr lang="pt-BR" sz="4000" dirty="0" smtClean="0"/>
              <a:t>de PERIODIZAÇÃO DO TREINO.</a:t>
            </a:r>
            <a:endParaRPr lang="pt-BR" sz="4000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92777" y="110989"/>
            <a:ext cx="8761413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dirty="0" smtClean="0">
                <a:solidFill>
                  <a:schemeClr val="tx1"/>
                </a:solidFill>
              </a:rPr>
              <a:t>PERIODIZAÇÃO</a:t>
            </a:r>
            <a:endParaRPr lang="pt-BR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770</TotalTime>
  <Words>1255</Words>
  <Application>Microsoft Office PowerPoint</Application>
  <PresentationFormat>Widescreen</PresentationFormat>
  <Paragraphs>309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Century Gothic</vt:lpstr>
      <vt:lpstr>Wingdings</vt:lpstr>
      <vt:lpstr>Wingdings 3</vt:lpstr>
      <vt:lpstr>Íon - Sala da Diretoria</vt:lpstr>
      <vt:lpstr>Apresentação do PowerPoint</vt:lpstr>
      <vt:lpstr>DEFINIÇÃO </vt:lpstr>
      <vt:lpstr>CARACTERÍSTICAS GERAIS DO PROFESSOR</vt:lpstr>
      <vt:lpstr>BULLYNG</vt:lpstr>
      <vt:lpstr>BORDA DA PISCINA (TRABALHO DIÁRIO)</vt:lpstr>
      <vt:lpstr>NATAÇÃO INFANTIL</vt:lpstr>
      <vt:lpstr>NATAÇÃO ADULTO</vt:lpstr>
      <vt:lpstr>TREINAMENTO</vt:lpstr>
      <vt:lpstr>PERIODIZAÇÃO</vt:lpstr>
      <vt:lpstr>DETALHES</vt:lpstr>
      <vt:lpstr>CICLOS DA PERIODIZAÇÃO</vt:lpstr>
      <vt:lpstr>MACROCICLO</vt:lpstr>
      <vt:lpstr>MESOCICLO</vt:lpstr>
      <vt:lpstr>MICROCICLO</vt:lpstr>
      <vt:lpstr>SISTEMAS DE ENERGIA UTILIZADOS NA NATAÇÃO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Thamy Gleicielly de Aguiar Kumagai</cp:lastModifiedBy>
  <cp:revision>59</cp:revision>
  <dcterms:created xsi:type="dcterms:W3CDTF">2019-08-21T22:05:59Z</dcterms:created>
  <dcterms:modified xsi:type="dcterms:W3CDTF">2024-04-15T14:30:16Z</dcterms:modified>
</cp:coreProperties>
</file>